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7"/>
  </p:notesMasterIdLst>
  <p:sldIdLst>
    <p:sldId id="256" r:id="rId2"/>
    <p:sldId id="257" r:id="rId3"/>
    <p:sldId id="274" r:id="rId4"/>
    <p:sldId id="276" r:id="rId5"/>
    <p:sldId id="269" r:id="rId6"/>
    <p:sldId id="270" r:id="rId7"/>
    <p:sldId id="271" r:id="rId8"/>
    <p:sldId id="272" r:id="rId9"/>
    <p:sldId id="260" r:id="rId10"/>
    <p:sldId id="277" r:id="rId11"/>
    <p:sldId id="278" r:id="rId12"/>
    <p:sldId id="265" r:id="rId13"/>
    <p:sldId id="273" r:id="rId14"/>
    <p:sldId id="27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88423-C315-4A87-8F68-21CCD3F59E52}" v="26" dt="2025-04-04T03:43:21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32D4F-D5FC-4DFD-ACD4-5A5F18415EDB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9BA-E4F1-4BEE-B707-BEC316B7A6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72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A8D9BA-E4F1-4BEE-B707-BEC316B7A6C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61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0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5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9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1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02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2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7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10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9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21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69" r:id="rId6"/>
    <p:sldLayoutId id="2147483765" r:id="rId7"/>
    <p:sldLayoutId id="2147483766" r:id="rId8"/>
    <p:sldLayoutId id="2147483767" r:id="rId9"/>
    <p:sldLayoutId id="2147483768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pushing-the-limits-of-deep-image-inpainting-using-partial-convolutions-ed5520775ab4/" TargetMode="External"/><Relationship Id="rId3" Type="http://schemas.openxmlformats.org/officeDocument/2006/relationships/hyperlink" Target="https://github.com/tanimutomo/partialconv/tree/master" TargetMode="External"/><Relationship Id="rId7" Type="http://schemas.openxmlformats.org/officeDocument/2006/relationships/hyperlink" Target="https://arxiv.org/abs/1804.07723" TargetMode="External"/><Relationship Id="rId2" Type="http://schemas.openxmlformats.org/officeDocument/2006/relationships/hyperlink" Target="https://lilianweng.github.io/posts/2021-07-11-diffusion-mode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b2003/image-inpainting" TargetMode="External"/><Relationship Id="rId5" Type="http://schemas.openxmlformats.org/officeDocument/2006/relationships/hyperlink" Target="https://github.com/Shivkumar25/Image-Inpainting" TargetMode="External"/><Relationship Id="rId4" Type="http://schemas.openxmlformats.org/officeDocument/2006/relationships/hyperlink" Target="https://arxiv.org/abs/1803.0742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41A3-4D24-43F4-C9E5-5542D3503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2079171"/>
            <a:ext cx="7588155" cy="1121229"/>
          </a:xfrm>
        </p:spPr>
        <p:txBody>
          <a:bodyPr>
            <a:normAutofit/>
          </a:bodyPr>
          <a:lstStyle/>
          <a:p>
            <a:r>
              <a:rPr lang="en-US" sz="6000" dirty="0"/>
              <a:t>Image Inpainting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AC49F-68E9-6E71-70E8-F32F8949E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686" y="3287486"/>
            <a:ext cx="10221685" cy="631371"/>
          </a:xfrm>
        </p:spPr>
        <p:txBody>
          <a:bodyPr>
            <a:noAutofit/>
          </a:bodyPr>
          <a:lstStyle/>
          <a:p>
            <a:r>
              <a:rPr lang="en-IN" sz="2800" dirty="0"/>
              <a:t>“Bridging the gap between absence and presence”</a:t>
            </a:r>
          </a:p>
        </p:txBody>
      </p:sp>
    </p:spTree>
    <p:extLst>
      <p:ext uri="{BB962C8B-B14F-4D97-AF65-F5344CB8AC3E}">
        <p14:creationId xmlns:p14="http://schemas.microsoft.com/office/powerpoint/2010/main" val="142068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D343D-9655-26D3-D2B8-E786D3D8D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IN" dirty="0"/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A19A2F38-4F5E-EC67-C7D4-0B14CE214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20" y="1114769"/>
            <a:ext cx="8799633" cy="5499770"/>
          </a:xfrm>
        </p:spPr>
      </p:pic>
    </p:spTree>
    <p:extLst>
      <p:ext uri="{BB962C8B-B14F-4D97-AF65-F5344CB8AC3E}">
        <p14:creationId xmlns:p14="http://schemas.microsoft.com/office/powerpoint/2010/main" val="242106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45B42-6597-8809-B347-BB71E61A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IN" dirty="0"/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96968284-8559-5C04-20C4-FBDD955CCA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237" y="1114769"/>
            <a:ext cx="8798400" cy="5500800"/>
          </a:xfrm>
        </p:spPr>
      </p:pic>
    </p:spTree>
    <p:extLst>
      <p:ext uri="{BB962C8B-B14F-4D97-AF65-F5344CB8AC3E}">
        <p14:creationId xmlns:p14="http://schemas.microsoft.com/office/powerpoint/2010/main" val="400524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51D1-AD2F-1A5B-2DAE-A9EE2515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endParaRPr lang="en-IN" dirty="0"/>
          </a:p>
        </p:txBody>
      </p:sp>
      <p:pic>
        <p:nvPicPr>
          <p:cNvPr id="4" name="Picture 3" descr="A collage of images of a desert&#10;&#10;AI-generated content may be incorrect.">
            <a:extLst>
              <a:ext uri="{FF2B5EF4-FFF2-40B4-BE49-F238E27FC236}">
                <a16:creationId xmlns:a16="http://schemas.microsoft.com/office/drawing/2014/main" id="{64176F51-5B3C-40A6-CCDE-D504298FF55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5" y="1429053"/>
            <a:ext cx="4881600" cy="5072400"/>
          </a:xfrm>
          <a:prstGeom prst="rect">
            <a:avLst/>
          </a:prstGeom>
        </p:spPr>
      </p:pic>
      <p:pic>
        <p:nvPicPr>
          <p:cNvPr id="9" name="Picture 8" descr="A collage of images of houses&#10;&#10;AI-generated content may be incorrect.">
            <a:extLst>
              <a:ext uri="{FF2B5EF4-FFF2-40B4-BE49-F238E27FC236}">
                <a16:creationId xmlns:a16="http://schemas.microsoft.com/office/drawing/2014/main" id="{A7D6CD25-9F6F-7A69-93C1-FEBE7AA7A4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7" y="1429053"/>
            <a:ext cx="4881600" cy="50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6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B8FC-BADC-3D9C-1800-1775DEF18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EFA4-14D7-20CD-F265-18501349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  <a:endParaRPr lang="en-IN" dirty="0"/>
          </a:p>
        </p:txBody>
      </p:sp>
      <p:pic>
        <p:nvPicPr>
          <p:cNvPr id="6" name="Picture 5" descr="A collage of images of water and a mask&#10;&#10;AI-generated content may be incorrect.">
            <a:extLst>
              <a:ext uri="{FF2B5EF4-FFF2-40B4-BE49-F238E27FC236}">
                <a16:creationId xmlns:a16="http://schemas.microsoft.com/office/drawing/2014/main" id="{0C98BE70-B1E0-3BEB-316D-7C0B49BA38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1" y="1399003"/>
            <a:ext cx="4881600" cy="5072400"/>
          </a:xfrm>
          <a:prstGeom prst="rect">
            <a:avLst/>
          </a:prstGeom>
        </p:spPr>
      </p:pic>
      <p:pic>
        <p:nvPicPr>
          <p:cNvPr id="8" name="Picture 7" descr="A collage of images of trees&#10;&#10;AI-generated content may be incorrect.">
            <a:extLst>
              <a:ext uri="{FF2B5EF4-FFF2-40B4-BE49-F238E27FC236}">
                <a16:creationId xmlns:a16="http://schemas.microsoft.com/office/drawing/2014/main" id="{A893461D-2A60-F479-C776-1710A79D62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31" y="1399003"/>
            <a:ext cx="4881600" cy="50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34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BD5E-43C3-2B66-B9A2-5473B482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Distribution Inference</a:t>
            </a:r>
            <a:endParaRPr lang="en-IN" dirty="0"/>
          </a:p>
        </p:txBody>
      </p:sp>
      <p:pic>
        <p:nvPicPr>
          <p:cNvPr id="8" name="Picture 7" descr="A collage of images of a hot air balloon&#10;&#10;AI-generated content may be incorrect.">
            <a:extLst>
              <a:ext uri="{FF2B5EF4-FFF2-40B4-BE49-F238E27FC236}">
                <a16:creationId xmlns:a16="http://schemas.microsoft.com/office/drawing/2014/main" id="{BE3CBAD5-9D64-F881-AC77-3FF52841D03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" y="1400246"/>
            <a:ext cx="4881600" cy="5072400"/>
          </a:xfrm>
          <a:prstGeom prst="rect">
            <a:avLst/>
          </a:prstGeom>
        </p:spPr>
      </p:pic>
      <p:pic>
        <p:nvPicPr>
          <p:cNvPr id="10" name="Picture 9" descr="A collage of images of a mountain range&#10;&#10;AI-generated content may be incorrect.">
            <a:extLst>
              <a:ext uri="{FF2B5EF4-FFF2-40B4-BE49-F238E27FC236}">
                <a16:creationId xmlns:a16="http://schemas.microsoft.com/office/drawing/2014/main" id="{88C9C420-1DBE-E02A-51FF-0CB6F63CB2F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26" y="1400246"/>
            <a:ext cx="4881600" cy="50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60AAA-D987-FC8E-25B3-36C7CA0E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CB45-B927-DF5A-6C1F-5D5F99BD8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hlinkClick r:id="rId2"/>
              </a:rPr>
              <a:t>http://kaggle.com/datasets/ankit1743/skyview-an-aerial-landscape-dataset</a:t>
            </a:r>
          </a:p>
          <a:p>
            <a:r>
              <a:rPr lang="en-IN" dirty="0">
                <a:hlinkClick r:id="rId3"/>
              </a:rPr>
              <a:t>https://github.com/tanimutomo/partialconv/tree/master</a:t>
            </a:r>
            <a:endParaRPr lang="en-IN" dirty="0">
              <a:hlinkClick r:id="rId2"/>
            </a:endParaRPr>
          </a:p>
          <a:p>
            <a:r>
              <a:rPr lang="en-IN" dirty="0">
                <a:hlinkClick r:id="rId2"/>
              </a:rPr>
              <a:t>https://lilianweng.github.io/posts/2021-07-11-diffusion-models/</a:t>
            </a:r>
            <a:endParaRPr lang="en-IN" dirty="0">
              <a:hlinkClick r:id="rId4"/>
            </a:endParaRPr>
          </a:p>
          <a:p>
            <a:r>
              <a:rPr lang="en-IN" dirty="0">
                <a:hlinkClick r:id="rId4"/>
              </a:rPr>
              <a:t>https://arxiv.org/abs/1803.07422</a:t>
            </a:r>
            <a:endParaRPr lang="en-IN" dirty="0"/>
          </a:p>
          <a:p>
            <a:r>
              <a:rPr lang="en-IN" dirty="0">
                <a:hlinkClick r:id="rId5"/>
              </a:rPr>
              <a:t>https://github.com/Shivkumar25/Image-Inpainting</a:t>
            </a:r>
            <a:endParaRPr lang="en-IN" dirty="0"/>
          </a:p>
          <a:p>
            <a:r>
              <a:rPr lang="en-IN" dirty="0">
                <a:hlinkClick r:id="rId6"/>
              </a:rPr>
              <a:t>https://github.com/db2003/image-inpainting</a:t>
            </a:r>
            <a:endParaRPr lang="en-IN" dirty="0"/>
          </a:p>
          <a:p>
            <a:r>
              <a:rPr lang="en-IN" dirty="0">
                <a:hlinkClick r:id="rId7"/>
              </a:rPr>
              <a:t>https://arxiv.org/abs/1804.07723</a:t>
            </a:r>
            <a:endParaRPr lang="en-IN" dirty="0"/>
          </a:p>
          <a:p>
            <a:r>
              <a:rPr lang="en-IN" dirty="0">
                <a:hlinkClick r:id="rId8"/>
              </a:rPr>
              <a:t>https://towardsdatascience.com/pushing-the-limits-of-deep-image-inpainting-using-partial-convolutions-ed5520775ab4/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385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8C437-A066-2C7E-7AAD-1606FA49C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Convolution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E4F523-C909-AE51-D803-28CF1AE99A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680898"/>
            <a:ext cx="99441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862F79-404B-65A3-6705-22304C3B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3538803"/>
            <a:ext cx="104013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44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3. Graphical illustration of the proposed partial convolution. Image by author">
            <a:extLst>
              <a:ext uri="{FF2B5EF4-FFF2-40B4-BE49-F238E27FC236}">
                <a16:creationId xmlns:a16="http://schemas.microsoft.com/office/drawing/2014/main" id="{2518A022-0B1F-19A3-B919-CD041D82FB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099" y="711087"/>
            <a:ext cx="9353797" cy="521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95ED85-2917-1985-0D8D-38162DDC3377}"/>
              </a:ext>
            </a:extLst>
          </p:cNvPr>
          <p:cNvSpPr txBox="1"/>
          <p:nvPr/>
        </p:nvSpPr>
        <p:spPr>
          <a:xfrm>
            <a:off x="4991369" y="6179961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Convolution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74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71FC-C647-B731-0EE4-373F5248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and Preprocessing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C1A7-1F17-48CA-08DB-0F6C53C0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used the Aerial Landscape Dataset from Kaggle, containing a large collection of 256x256 images from various geographical scenarios.</a:t>
            </a:r>
          </a:p>
          <a:p>
            <a:endParaRPr lang="en-US" dirty="0"/>
          </a:p>
          <a:p>
            <a:r>
              <a:rPr lang="en-US" dirty="0"/>
              <a:t>We generated random irregular masks for each image using a custom script.</a:t>
            </a:r>
          </a:p>
          <a:p>
            <a:pPr lvl="1"/>
            <a:r>
              <a:rPr lang="en-US" dirty="0"/>
              <a:t>Unlike previous works that typically use regular rectangular masks, we generated masks with diverse shapes and sizes.</a:t>
            </a:r>
          </a:p>
          <a:p>
            <a:pPr lvl="1"/>
            <a:r>
              <a:rPr lang="en-US" dirty="0"/>
              <a:t>This approach ensures that the model learns to handle a wide variety of real-world occlusion scenarios.</a:t>
            </a:r>
          </a:p>
          <a:p>
            <a:pPr lvl="1"/>
            <a:r>
              <a:rPr lang="en-US" dirty="0"/>
              <a:t>Irregular masks more closely simulate natural corruptions or obstructions in images compared to simple rectangular blocks.</a:t>
            </a:r>
          </a:p>
          <a:p>
            <a:pPr lvl="1"/>
            <a:endParaRPr lang="en-US" dirty="0"/>
          </a:p>
          <a:p>
            <a:r>
              <a:rPr lang="en-US" dirty="0"/>
              <a:t>Each image-mask pair was used as input for model training</a:t>
            </a:r>
          </a:p>
          <a:p>
            <a:r>
              <a:rPr lang="en-US" dirty="0"/>
              <a:t>The model was trained on the masked images along with their respective masks.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1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1B3AC-78C7-2BF6-AF67-AF0E812CF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DEC4-C49B-2E85-0660-50876E9B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during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D08D-2BC8-9898-6A16-CB358779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BFDE5-C481-1DA3-4565-962167BD5134}"/>
              </a:ext>
            </a:extLst>
          </p:cNvPr>
          <p:cNvSpPr txBox="1"/>
          <p:nvPr/>
        </p:nvSpPr>
        <p:spPr>
          <a:xfrm>
            <a:off x="4676379" y="615932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Predictions after 0 steps</a:t>
            </a:r>
          </a:p>
        </p:txBody>
      </p:sp>
      <p:pic>
        <p:nvPicPr>
          <p:cNvPr id="5" name="Picture 4" descr="A collage of multiple images of different colors&#10;&#10;AI-generated content may be incorrect.">
            <a:extLst>
              <a:ext uri="{FF2B5EF4-FFF2-40B4-BE49-F238E27FC236}">
                <a16:creationId xmlns:a16="http://schemas.microsoft.com/office/drawing/2014/main" id="{3B4F5364-E19D-68F6-F8EF-388094C7E9C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98" y="1390195"/>
            <a:ext cx="7570800" cy="47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8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C077-8BB9-C818-AC34-E0C0B05FC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D782-7C74-5D5B-5A26-CE5442D5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during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63FDA-5F73-3F5F-2CA9-97BBF928D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CBAE4-AAB5-FE2F-B97A-A34558956114}"/>
              </a:ext>
            </a:extLst>
          </p:cNvPr>
          <p:cNvSpPr txBox="1"/>
          <p:nvPr/>
        </p:nvSpPr>
        <p:spPr>
          <a:xfrm>
            <a:off x="4538522" y="6159328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Predictions after 399 steps</a:t>
            </a:r>
          </a:p>
        </p:txBody>
      </p:sp>
      <p:pic>
        <p:nvPicPr>
          <p:cNvPr id="11" name="Picture 10" descr="A collage of different images of different shapes&#10;&#10;AI-generated content may be incorrect.">
            <a:extLst>
              <a:ext uri="{FF2B5EF4-FFF2-40B4-BE49-F238E27FC236}">
                <a16:creationId xmlns:a16="http://schemas.microsoft.com/office/drawing/2014/main" id="{319C2560-97F5-B8C9-806E-58DED15E961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99" y="1394294"/>
            <a:ext cx="7570800" cy="47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36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4EAC-1EE2-73F1-0494-B4CCBCB95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19D4-D3D2-7079-9B1C-CC911F80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during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E7441-2987-FA9D-CAE9-CF70B0033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D0775-A288-06DD-6CA1-02D921A66F03}"/>
              </a:ext>
            </a:extLst>
          </p:cNvPr>
          <p:cNvSpPr txBox="1"/>
          <p:nvPr/>
        </p:nvSpPr>
        <p:spPr>
          <a:xfrm>
            <a:off x="4544934" y="6159328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Predictions after 799 steps</a:t>
            </a:r>
          </a:p>
        </p:txBody>
      </p:sp>
      <p:pic>
        <p:nvPicPr>
          <p:cNvPr id="5" name="Picture 4" descr="A collage of different patterns&#10;&#10;AI-generated content may be incorrect.">
            <a:extLst>
              <a:ext uri="{FF2B5EF4-FFF2-40B4-BE49-F238E27FC236}">
                <a16:creationId xmlns:a16="http://schemas.microsoft.com/office/drawing/2014/main" id="{A51A9F22-6D74-FDBF-8A62-1DFBCFF71AB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99" y="1394294"/>
            <a:ext cx="7570800" cy="47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91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2A0DA-4C02-0206-312F-BAD0132C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7E86-83A3-B893-1206-091A4142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during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624F-9967-DDCF-BF97-3666B75DD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228600" lvl="1" indent="0">
              <a:buNone/>
            </a:pP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D25CC-80C2-2A87-308B-ECE3CFE422E3}"/>
              </a:ext>
            </a:extLst>
          </p:cNvPr>
          <p:cNvSpPr txBox="1"/>
          <p:nvPr/>
        </p:nvSpPr>
        <p:spPr>
          <a:xfrm>
            <a:off x="4500050" y="6159328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Predictions after 1253 steps</a:t>
            </a:r>
          </a:p>
        </p:txBody>
      </p:sp>
      <p:pic>
        <p:nvPicPr>
          <p:cNvPr id="7" name="Picture 6" descr="Aerial view of different fields&#10;&#10;AI-generated content may be incorrect.">
            <a:extLst>
              <a:ext uri="{FF2B5EF4-FFF2-40B4-BE49-F238E27FC236}">
                <a16:creationId xmlns:a16="http://schemas.microsoft.com/office/drawing/2014/main" id="{CAC94EE8-559C-E363-3EEF-01E87DAFDE8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36" y="1394294"/>
            <a:ext cx="7570800" cy="47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1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8347-EE1A-A37B-5746-EC817AAA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History Graph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2C09A-DD1F-C97C-BF3C-C46F9E06D32E}"/>
              </a:ext>
            </a:extLst>
          </p:cNvPr>
          <p:cNvSpPr txBox="1"/>
          <p:nvPr/>
        </p:nvSpPr>
        <p:spPr>
          <a:xfrm>
            <a:off x="2857772" y="6103526"/>
            <a:ext cx="647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curve during training showing convergence over time.</a:t>
            </a:r>
            <a:endParaRPr lang="en-IN" dirty="0"/>
          </a:p>
        </p:txBody>
      </p:sp>
      <p:pic>
        <p:nvPicPr>
          <p:cNvPr id="8" name="Content Placeholder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42EE7E29-9E8A-39C0-29AF-B32F9AFFD1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98" y="1322726"/>
            <a:ext cx="9565200" cy="4780800"/>
          </a:xfrm>
        </p:spPr>
      </p:pic>
    </p:spTree>
    <p:extLst>
      <p:ext uri="{BB962C8B-B14F-4D97-AF65-F5344CB8AC3E}">
        <p14:creationId xmlns:p14="http://schemas.microsoft.com/office/powerpoint/2010/main" val="158222888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261</Words>
  <Application>Microsoft Office PowerPoint</Application>
  <PresentationFormat>Widescreen</PresentationFormat>
  <Paragraphs>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Aptos</vt:lpstr>
      <vt:lpstr>Arial</vt:lpstr>
      <vt:lpstr>Neue Haas Grotesk Text Pro</vt:lpstr>
      <vt:lpstr>VanillaVTI</vt:lpstr>
      <vt:lpstr>Image Inpainting</vt:lpstr>
      <vt:lpstr>Partial Convolution</vt:lpstr>
      <vt:lpstr>PowerPoint Presentation</vt:lpstr>
      <vt:lpstr>Dataset and Preprocessing</vt:lpstr>
      <vt:lpstr>Progress during Training</vt:lpstr>
      <vt:lpstr>Progress during Training</vt:lpstr>
      <vt:lpstr>Progress during Training</vt:lpstr>
      <vt:lpstr>Progress during Training</vt:lpstr>
      <vt:lpstr>Loss History Graph</vt:lpstr>
      <vt:lpstr>Evaluation Metrics</vt:lpstr>
      <vt:lpstr>Evaluation Metrics</vt:lpstr>
      <vt:lpstr>Inference</vt:lpstr>
      <vt:lpstr>Inference</vt:lpstr>
      <vt:lpstr>Out Of Distribution Inference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Anvit Gupta</dc:creator>
  <cp:lastModifiedBy>ANVIT GUPTA</cp:lastModifiedBy>
  <cp:revision>9</cp:revision>
  <dcterms:created xsi:type="dcterms:W3CDTF">2025-04-03T15:30:32Z</dcterms:created>
  <dcterms:modified xsi:type="dcterms:W3CDTF">2025-04-24T17:53:10Z</dcterms:modified>
</cp:coreProperties>
</file>